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321" r:id="rId3"/>
    <p:sldId id="258" r:id="rId4"/>
    <p:sldId id="259" r:id="rId5"/>
    <p:sldId id="305" r:id="rId6"/>
    <p:sldId id="304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267" r:id="rId23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5"/>
    </p:embeddedFont>
    <p:embeddedFont>
      <p:font typeface="Audiowide" panose="020B0604020202020204" charset="0"/>
      <p:regular r:id="rId26"/>
    </p:embeddedFont>
    <p:embeddedFont>
      <p:font typeface="Karla" panose="020B060402020202020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Montserrat ExtraBold" panose="020B0604020202020204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5AEE0-E34B-44A0-BEE4-526D236FA609}">
  <a:tblStyle styleId="{D6E5AEE0-E34B-44A0-BEE4-526D236FA6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90" y="4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81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25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5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65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842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45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767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392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094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55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39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356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904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dd26cc8a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dd26cc8a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81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74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16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90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59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562347" y="2068819"/>
            <a:ext cx="5892300" cy="12331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udiowide" panose="020B0604020202020204" charset="0"/>
              </a:rPr>
              <a:t>Cyber Fusion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udiowide" panose="020B0604020202020204" charset="0"/>
              </a:rPr>
            </a:b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81;p30">
            <a:extLst>
              <a:ext uri="{FF2B5EF4-FFF2-40B4-BE49-F238E27FC236}">
                <a16:creationId xmlns:a16="http://schemas.microsoft.com/office/drawing/2014/main" id="{D697C7E3-432B-4775-A820-6BFDBE16FB66}"/>
              </a:ext>
            </a:extLst>
          </p:cNvPr>
          <p:cNvSpPr/>
          <p:nvPr/>
        </p:nvSpPr>
        <p:spPr>
          <a:xfrm>
            <a:off x="1663747" y="1295672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2" y="496611"/>
            <a:ext cx="6582747" cy="406265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721743" y="891862"/>
            <a:ext cx="63609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Small to Large scale businesses.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Healthcare Providers.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Education institutions.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Government agencies.</a:t>
            </a:r>
          </a:p>
          <a:p>
            <a:pPr>
              <a:buClr>
                <a:schemeClr val="bg1"/>
              </a:buClr>
            </a:pP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84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3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501661" y="1972232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Gap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2" y="1872250"/>
            <a:ext cx="2016773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192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2" y="496611"/>
            <a:ext cx="6582747" cy="406265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554883" y="532417"/>
            <a:ext cx="593644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global SOC as a Service market size is projected to grow from 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   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USD 6.7 billion in 2023 </a:t>
            </a:r>
          </a:p>
          <a:p>
            <a:pPr algn="just">
              <a:buClr>
                <a:schemeClr val="bg1"/>
              </a:buClr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	to </a:t>
            </a:r>
          </a:p>
          <a:p>
            <a:pPr algn="just">
              <a:buClr>
                <a:schemeClr val="bg1"/>
              </a:buClr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   USD 11.4 billion by 2028 </a:t>
            </a:r>
          </a:p>
          <a:p>
            <a:pPr algn="just">
              <a:buClr>
                <a:schemeClr val="bg1"/>
              </a:buClr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 a Compound Annual Growth Rate (CAGR) of 11.2% during the forecast period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75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6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6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1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461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2" y="496611"/>
            <a:ext cx="6582747" cy="406265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590947" y="860675"/>
            <a:ext cx="593644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the context of Bangladesh: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 present, there is no remote SOC service provider in Bangladesh as this is a relatively new field.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732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501661" y="1972232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 and Us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2" y="1872250"/>
            <a:ext cx="2016773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143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2" y="496611"/>
            <a:ext cx="6582747" cy="406265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662962" y="700091"/>
            <a:ext cx="59364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6298B55-0458-4547-A88E-D291522B4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106495"/>
              </p:ext>
            </p:extLst>
          </p:nvPr>
        </p:nvGraphicFramePr>
        <p:xfrm>
          <a:off x="1789144" y="790433"/>
          <a:ext cx="2729117" cy="3354986"/>
        </p:xfrm>
        <a:graphic>
          <a:graphicData uri="http://schemas.openxmlformats.org/drawingml/2006/table">
            <a:tbl>
              <a:tblPr firstRow="1" bandRow="1">
                <a:tableStyleId>{D6E5AEE0-E34B-44A0-BEE4-526D236FA609}</a:tableStyleId>
              </a:tblPr>
              <a:tblGrid>
                <a:gridCol w="2729117">
                  <a:extLst>
                    <a:ext uri="{9D8B030D-6E8A-4147-A177-3AD203B41FA5}">
                      <a16:colId xmlns:a16="http://schemas.microsoft.com/office/drawing/2014/main" val="1790187197"/>
                    </a:ext>
                  </a:extLst>
                </a:gridCol>
              </a:tblGrid>
              <a:tr h="6153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Backdoor.com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15426"/>
                  </a:ext>
                </a:extLst>
              </a:tr>
              <a:tr h="61536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No remote SOC service.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146"/>
                  </a:ext>
                </a:extLst>
              </a:tr>
              <a:tr h="10621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Similar to hiring personnel.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108745"/>
                  </a:ext>
                </a:extLst>
              </a:tr>
              <a:tr h="10621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Offline service only.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3423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0FCA62-F009-45C6-BA67-46C963861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616608"/>
              </p:ext>
            </p:extLst>
          </p:nvPr>
        </p:nvGraphicFramePr>
        <p:xfrm>
          <a:off x="4518261" y="787285"/>
          <a:ext cx="2935104" cy="3354986"/>
        </p:xfrm>
        <a:graphic>
          <a:graphicData uri="http://schemas.openxmlformats.org/drawingml/2006/table">
            <a:tbl>
              <a:tblPr firstRow="1" bandRow="1">
                <a:tableStyleId>{D6E5AEE0-E34B-44A0-BEE4-526D236FA609}</a:tableStyleId>
              </a:tblPr>
              <a:tblGrid>
                <a:gridCol w="2935104">
                  <a:extLst>
                    <a:ext uri="{9D8B030D-6E8A-4147-A177-3AD203B41FA5}">
                      <a16:colId xmlns:a16="http://schemas.microsoft.com/office/drawing/2014/main" val="1860419028"/>
                    </a:ext>
                  </a:extLst>
                </a:gridCol>
              </a:tblGrid>
              <a:tr h="6153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Cyber Fusion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74450"/>
                  </a:ext>
                </a:extLst>
              </a:tr>
              <a:tr h="61536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Remote SOC service.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82835"/>
                  </a:ext>
                </a:extLst>
              </a:tr>
              <a:tr h="10621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Subscription based service.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167255"/>
                  </a:ext>
                </a:extLst>
              </a:tr>
              <a:tr h="10621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Online and Offline(When necessary).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417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501661" y="1972232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Selling Proposition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2" y="1872250"/>
            <a:ext cx="2016773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676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2" y="496611"/>
            <a:ext cx="6582747" cy="406265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662962" y="1004890"/>
            <a:ext cx="593644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Considerably cheaper.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Multiple service cost at once.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24/7 monitoring and service.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673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501661" y="1972232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FAQ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2" y="1872250"/>
            <a:ext cx="2016773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8940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/>
      <p:bldP spid="39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59864" y="643099"/>
            <a:ext cx="6305606" cy="3606693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728861" y="1356278"/>
            <a:ext cx="612908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trust us with security?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Certified personnel.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Adherence to maintaining security standard.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1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udiowide" panose="020B0604020202020204" charset="0"/>
              </a:rPr>
              <a:t>About Us</a:t>
            </a:r>
          </a:p>
        </p:txBody>
      </p:sp>
      <p:grpSp>
        <p:nvGrpSpPr>
          <p:cNvPr id="377" name="Google Shape;377;p32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78" name="Google Shape;378;p3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2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85" name="Google Shape;385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89" name="Google Shape;389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DABDB938-8218-4D74-B129-980A2DE41BD5}"/>
              </a:ext>
            </a:extLst>
          </p:cNvPr>
          <p:cNvSpPr txBox="1">
            <a:spLocks/>
          </p:cNvSpPr>
          <p:nvPr/>
        </p:nvSpPr>
        <p:spPr>
          <a:xfrm>
            <a:off x="482351" y="2980467"/>
            <a:ext cx="1925349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20101095</a:t>
            </a:r>
          </a:p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Mohammad Enan Al Harun Sahan</a:t>
            </a:r>
          </a:p>
        </p:txBody>
      </p:sp>
      <p:sp>
        <p:nvSpPr>
          <p:cNvPr id="62" name="Title 2">
            <a:extLst>
              <a:ext uri="{FF2B5EF4-FFF2-40B4-BE49-F238E27FC236}">
                <a16:creationId xmlns:a16="http://schemas.microsoft.com/office/drawing/2014/main" id="{5B567546-5ACB-479A-80FD-1A0460339852}"/>
              </a:ext>
            </a:extLst>
          </p:cNvPr>
          <p:cNvSpPr txBox="1">
            <a:spLocks/>
          </p:cNvSpPr>
          <p:nvPr/>
        </p:nvSpPr>
        <p:spPr>
          <a:xfrm>
            <a:off x="3473200" y="2980467"/>
            <a:ext cx="226085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20101101</a:t>
            </a:r>
          </a:p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Md. Asadujjaman Noor</a:t>
            </a:r>
          </a:p>
        </p:txBody>
      </p:sp>
      <p:sp>
        <p:nvSpPr>
          <p:cNvPr id="63" name="Title 2">
            <a:extLst>
              <a:ext uri="{FF2B5EF4-FFF2-40B4-BE49-F238E27FC236}">
                <a16:creationId xmlns:a16="http://schemas.microsoft.com/office/drawing/2014/main" id="{89B99BE8-456F-42F6-AA4F-1461061CA7F6}"/>
              </a:ext>
            </a:extLst>
          </p:cNvPr>
          <p:cNvSpPr txBox="1">
            <a:spLocks/>
          </p:cNvSpPr>
          <p:nvPr/>
        </p:nvSpPr>
        <p:spPr>
          <a:xfrm>
            <a:off x="6464049" y="3001092"/>
            <a:ext cx="1925349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20101106</a:t>
            </a:r>
          </a:p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Sheikh </a:t>
            </a:r>
            <a:r>
              <a:rPr lang="en-US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Nafez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20B0604020202020204" charset="0"/>
              </a:rPr>
              <a:t> Sadnan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784969-9A1B-42BF-8503-527460F21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14" t="43935" r="30475" b="30747"/>
          <a:stretch/>
        </p:blipFill>
        <p:spPr>
          <a:xfrm>
            <a:off x="844555" y="1416050"/>
            <a:ext cx="1219196" cy="1393909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83E0F82-FA6A-429E-B737-027D93CB3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1" t="7460" r="9569" b="2837"/>
          <a:stretch/>
        </p:blipFill>
        <p:spPr>
          <a:xfrm>
            <a:off x="6664042" y="1324538"/>
            <a:ext cx="1221652" cy="1485421"/>
          </a:xfrm>
          <a:prstGeom prst="ellipse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91432C8-584B-4548-A050-C3532276D1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957"/>
          <a:stretch/>
        </p:blipFill>
        <p:spPr>
          <a:xfrm>
            <a:off x="3789199" y="1324538"/>
            <a:ext cx="1185519" cy="1485421"/>
          </a:xfrm>
          <a:prstGeom prst="ellips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5E12DC-EAEA-4B77-AD43-E178B21D57B6}"/>
              </a:ext>
            </a:extLst>
          </p:cNvPr>
          <p:cNvCxnSpPr>
            <a:cxnSpLocks/>
          </p:cNvCxnSpPr>
          <p:nvPr/>
        </p:nvCxnSpPr>
        <p:spPr>
          <a:xfrm>
            <a:off x="3040235" y="1300308"/>
            <a:ext cx="0" cy="3194050"/>
          </a:xfrm>
          <a:prstGeom prst="line">
            <a:avLst/>
          </a:prstGeom>
          <a:effectLst>
            <a:glow rad="38100">
              <a:schemeClr val="accent5">
                <a:lumMod val="60000"/>
                <a:lumOff val="40000"/>
                <a:alpha val="32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F0D9EB-98F5-45A0-8052-4E8B44758D2C}"/>
              </a:ext>
            </a:extLst>
          </p:cNvPr>
          <p:cNvCxnSpPr>
            <a:cxnSpLocks/>
          </p:cNvCxnSpPr>
          <p:nvPr/>
        </p:nvCxnSpPr>
        <p:spPr>
          <a:xfrm>
            <a:off x="5951214" y="1300308"/>
            <a:ext cx="0" cy="3106676"/>
          </a:xfrm>
          <a:prstGeom prst="line">
            <a:avLst/>
          </a:prstGeom>
          <a:effectLst>
            <a:glow rad="38100">
              <a:schemeClr val="accent5">
                <a:lumMod val="60000"/>
                <a:lumOff val="40000"/>
                <a:alpha val="32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55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4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60" grpId="0"/>
      <p:bldP spid="61" grpId="0"/>
      <p:bldP spid="62" grpId="0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292699" y="690930"/>
            <a:ext cx="6305606" cy="3606693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566100" y="749567"/>
            <a:ext cx="61290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How do we maintain confidentiality?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NDA.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no access to private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We monitor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between the network and devices to detect cyber attacks.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 process is encrypted, which ensures protection against adversaries.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22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2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22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59864" y="643099"/>
            <a:ext cx="6305606" cy="3606693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728861" y="1356278"/>
            <a:ext cx="61290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 (Enterprise Infosec Consultant).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Backdoor private limited.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Tiger IT.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27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7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25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41"/>
          <p:cNvGrpSpPr/>
          <p:nvPr/>
        </p:nvGrpSpPr>
        <p:grpSpPr>
          <a:xfrm rot="5400000">
            <a:off x="3024957" y="-219079"/>
            <a:ext cx="288601" cy="1096693"/>
            <a:chOff x="1006700" y="2603975"/>
            <a:chExt cx="55450" cy="210700"/>
          </a:xfrm>
        </p:grpSpPr>
        <p:sp>
          <p:nvSpPr>
            <p:cNvPr id="768" name="Google Shape;768;p4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1"/>
          <p:cNvGrpSpPr/>
          <p:nvPr/>
        </p:nvGrpSpPr>
        <p:grpSpPr>
          <a:xfrm>
            <a:off x="6515167" y="2955924"/>
            <a:ext cx="1372762" cy="1277186"/>
            <a:chOff x="827350" y="3629733"/>
            <a:chExt cx="1431600" cy="1332067"/>
          </a:xfrm>
        </p:grpSpPr>
        <p:sp>
          <p:nvSpPr>
            <p:cNvPr id="775" name="Google Shape;775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41"/>
          <p:cNvGrpSpPr/>
          <p:nvPr/>
        </p:nvGrpSpPr>
        <p:grpSpPr>
          <a:xfrm>
            <a:off x="6653544" y="1981773"/>
            <a:ext cx="688313" cy="640458"/>
            <a:chOff x="827350" y="3629733"/>
            <a:chExt cx="1431600" cy="1332067"/>
          </a:xfrm>
        </p:grpSpPr>
        <p:sp>
          <p:nvSpPr>
            <p:cNvPr id="779" name="Google Shape;779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1"/>
          <p:cNvGrpSpPr/>
          <p:nvPr/>
        </p:nvGrpSpPr>
        <p:grpSpPr>
          <a:xfrm>
            <a:off x="4865856" y="3550298"/>
            <a:ext cx="688313" cy="640458"/>
            <a:chOff x="827350" y="3629733"/>
            <a:chExt cx="1431600" cy="1332067"/>
          </a:xfrm>
        </p:grpSpPr>
        <p:sp>
          <p:nvSpPr>
            <p:cNvPr id="783" name="Google Shape;783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1"/>
          <p:cNvGrpSpPr/>
          <p:nvPr/>
        </p:nvGrpSpPr>
        <p:grpSpPr>
          <a:xfrm>
            <a:off x="5815073" y="4066919"/>
            <a:ext cx="439215" cy="408678"/>
            <a:chOff x="827350" y="3629733"/>
            <a:chExt cx="1431600" cy="1332067"/>
          </a:xfrm>
        </p:grpSpPr>
        <p:sp>
          <p:nvSpPr>
            <p:cNvPr id="787" name="Google Shape;787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402;p57">
            <a:extLst>
              <a:ext uri="{FF2B5EF4-FFF2-40B4-BE49-F238E27FC236}">
                <a16:creationId xmlns:a16="http://schemas.microsoft.com/office/drawing/2014/main" id="{2C2964CA-03D0-4560-9EF1-C879573AA5D3}"/>
              </a:ext>
            </a:extLst>
          </p:cNvPr>
          <p:cNvSpPr/>
          <p:nvPr/>
        </p:nvSpPr>
        <p:spPr>
          <a:xfrm>
            <a:off x="1727250" y="1054757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415;p57">
            <a:extLst>
              <a:ext uri="{FF2B5EF4-FFF2-40B4-BE49-F238E27FC236}">
                <a16:creationId xmlns:a16="http://schemas.microsoft.com/office/drawing/2014/main" id="{D34C609A-890D-47C0-A67C-4D76FFAA4B38}"/>
              </a:ext>
            </a:extLst>
          </p:cNvPr>
          <p:cNvSpPr txBox="1">
            <a:spLocks/>
          </p:cNvSpPr>
          <p:nvPr/>
        </p:nvSpPr>
        <p:spPr>
          <a:xfrm>
            <a:off x="2243613" y="1088357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udiowide"/>
              <a:buNone/>
              <a:defRPr sz="81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Thanks!</a:t>
            </a:r>
          </a:p>
        </p:txBody>
      </p:sp>
      <p:sp>
        <p:nvSpPr>
          <p:cNvPr id="40" name="Google Shape;1416;p57">
            <a:extLst>
              <a:ext uri="{FF2B5EF4-FFF2-40B4-BE49-F238E27FC236}">
                <a16:creationId xmlns:a16="http://schemas.microsoft.com/office/drawing/2014/main" id="{2DE655F6-8B91-433A-90EA-3A21D677F8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43625" y="2238557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</a:rPr>
              <a:t>Do you have any questions?</a:t>
            </a:r>
            <a:endParaRPr b="1" dirty="0">
              <a:solidFill>
                <a:schemeClr val="lt1"/>
              </a:solidFill>
            </a:endParaRPr>
          </a:p>
        </p:txBody>
      </p:sp>
      <p:grpSp>
        <p:nvGrpSpPr>
          <p:cNvPr id="41" name="Google Shape;1455;p57">
            <a:extLst>
              <a:ext uri="{FF2B5EF4-FFF2-40B4-BE49-F238E27FC236}">
                <a16:creationId xmlns:a16="http://schemas.microsoft.com/office/drawing/2014/main" id="{BBB8151F-95F7-4268-A42E-1697030E38CD}"/>
              </a:ext>
            </a:extLst>
          </p:cNvPr>
          <p:cNvGrpSpPr/>
          <p:nvPr/>
        </p:nvGrpSpPr>
        <p:grpSpPr>
          <a:xfrm>
            <a:off x="6901231" y="1135926"/>
            <a:ext cx="464268" cy="431989"/>
            <a:chOff x="827350" y="3629733"/>
            <a:chExt cx="1431600" cy="1332067"/>
          </a:xfrm>
        </p:grpSpPr>
        <p:sp>
          <p:nvSpPr>
            <p:cNvPr id="42" name="Google Shape;1456;p57">
              <a:extLst>
                <a:ext uri="{FF2B5EF4-FFF2-40B4-BE49-F238E27FC236}">
                  <a16:creationId xmlns:a16="http://schemas.microsoft.com/office/drawing/2014/main" id="{5E3D457E-45CC-4528-AB67-A820762D4319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57;p57">
              <a:extLst>
                <a:ext uri="{FF2B5EF4-FFF2-40B4-BE49-F238E27FC236}">
                  <a16:creationId xmlns:a16="http://schemas.microsoft.com/office/drawing/2014/main" id="{50283722-CDE5-4207-A736-56A3E891A839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58;p57">
              <a:extLst>
                <a:ext uri="{FF2B5EF4-FFF2-40B4-BE49-F238E27FC236}">
                  <a16:creationId xmlns:a16="http://schemas.microsoft.com/office/drawing/2014/main" id="{6CBC98D7-AC69-42E4-AD7D-968B78AB00F7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147597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4182000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688802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1475975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4182000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6888025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udiowide" panose="020B0604020202020204" charset="0"/>
              </a:rPr>
              <a:t>Cyber Fusion</a:t>
            </a:r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8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2" name="Google Shape;362;p32"/>
          <p:cNvSpPr txBox="1">
            <a:spLocks noGrp="1"/>
          </p:cNvSpPr>
          <p:nvPr>
            <p:ph type="title" idx="9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3" name="Google Shape;363;p32"/>
          <p:cNvSpPr txBox="1">
            <a:spLocks noGrp="1"/>
          </p:cNvSpPr>
          <p:nvPr>
            <p:ph type="title" idx="15"/>
          </p:nvPr>
        </p:nvSpPr>
        <p:spPr>
          <a:xfrm>
            <a:off x="6125276" y="38328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FAQ</a:t>
            </a:r>
            <a:endParaRPr dirty="0"/>
          </a:p>
        </p:txBody>
      </p:sp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Idea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713224" y="40614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Competitors and Us</a:t>
            </a:r>
            <a:endParaRPr dirty="0"/>
          </a:p>
        </p:txBody>
      </p:sp>
      <p:sp>
        <p:nvSpPr>
          <p:cNvPr id="368" name="Google Shape;368;p32"/>
          <p:cNvSpPr txBox="1">
            <a:spLocks noGrp="1"/>
          </p:cNvSpPr>
          <p:nvPr>
            <p:ph type="title" idx="4"/>
          </p:nvPr>
        </p:nvSpPr>
        <p:spPr>
          <a:xfrm>
            <a:off x="3419251" y="40678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Selling Proposition</a:t>
            </a:r>
            <a:endParaRPr dirty="0"/>
          </a:p>
        </p:txBody>
      </p:sp>
      <p:sp>
        <p:nvSpPr>
          <p:cNvPr id="369" name="Google Shape;369;p32"/>
          <p:cNvSpPr txBox="1">
            <a:spLocks noGrp="1"/>
          </p:cNvSpPr>
          <p:nvPr>
            <p:ph type="title" idx="6"/>
          </p:nvPr>
        </p:nvSpPr>
        <p:spPr>
          <a:xfrm>
            <a:off x="3419251" y="2064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we</a:t>
            </a:r>
            <a:br>
              <a:rPr lang="en" dirty="0"/>
            </a:br>
            <a:r>
              <a:rPr lang="en" dirty="0"/>
              <a:t>Solve </a:t>
            </a:r>
            <a:endParaRPr dirty="0"/>
          </a:p>
        </p:txBody>
      </p:sp>
      <p:sp>
        <p:nvSpPr>
          <p:cNvPr id="370" name="Google Shape;370;p32"/>
          <p:cNvSpPr txBox="1">
            <a:spLocks noGrp="1"/>
          </p:cNvSpPr>
          <p:nvPr>
            <p:ph type="title" idx="13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71" name="Google Shape;371;p32"/>
          <p:cNvSpPr txBox="1">
            <a:spLocks noGrp="1"/>
          </p:cNvSpPr>
          <p:nvPr>
            <p:ph type="title" idx="14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title" idx="17"/>
          </p:nvPr>
        </p:nvSpPr>
        <p:spPr>
          <a:xfrm>
            <a:off x="6162516" y="23925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 and Market Gap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19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76" name="Google Shape;376;p32"/>
          <p:cNvSpPr txBox="1">
            <a:spLocks noGrp="1"/>
          </p:cNvSpPr>
          <p:nvPr>
            <p:ph type="title" idx="20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77" name="Google Shape;377;p32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78" name="Google Shape;378;p3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2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85" name="Google Shape;385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89" name="Google Shape;389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5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8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3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85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2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75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250"/>
                            </p:stCondLst>
                            <p:childTnLst>
                              <p:par>
                                <p:cTn id="10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60" grpId="0"/>
      <p:bldP spid="361" grpId="0"/>
      <p:bldP spid="362" grpId="0"/>
      <p:bldP spid="363" grpId="0"/>
      <p:bldP spid="364" grpId="0"/>
      <p:bldP spid="366" grpId="0"/>
      <p:bldP spid="368" grpId="0"/>
      <p:bldP spid="369" grpId="0"/>
      <p:bldP spid="370" grpId="0"/>
      <p:bldP spid="371" grpId="0"/>
      <p:bldP spid="373" grpId="0"/>
      <p:bldP spid="375" grpId="0"/>
      <p:bldP spid="3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509570" y="2284420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Remote SOC service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/>
      <p:bldP spid="3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2" y="496611"/>
            <a:ext cx="6582747" cy="406265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652281" y="1443011"/>
            <a:ext cx="59364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SOC service?</a:t>
            </a: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 service (Security Operation Center) refers to monitoring, preventing, investigating, detecting and responding to cyber threats around the clock.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25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81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59864" y="643099"/>
            <a:ext cx="6305606" cy="3606693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773601" y="543986"/>
            <a:ext cx="570426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do we do?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provide remote SOC service as a subscription based service.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as,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SIEM (Security information and event management)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VAPT (Vulnerability analysis and penetration testing)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PAM (Privileged access management)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XDR (Extended detection and response) and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EDR (Endpoint detection and response)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47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51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352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453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804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305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56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509570" y="2284420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we solve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2" y="1872250"/>
            <a:ext cx="2016773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1291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/>
      <p:bldP spid="3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2" y="496611"/>
            <a:ext cx="6582747" cy="406265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B5149C-F8F7-4585-A2FB-5C53C64D6031}"/>
              </a:ext>
            </a:extLst>
          </p:cNvPr>
          <p:cNvSpPr txBox="1"/>
          <p:nvPr/>
        </p:nvSpPr>
        <p:spPr>
          <a:xfrm>
            <a:off x="1662962" y="700091"/>
            <a:ext cx="593644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External cost of security personnel.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Cost of building a security server.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 and maintenance.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0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5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501661" y="1972232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2" y="1872250"/>
            <a:ext cx="2016773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7808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389</Words>
  <Application>Microsoft Office PowerPoint</Application>
  <PresentationFormat>On-screen Show (16:9)</PresentationFormat>
  <Paragraphs>121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Montserrat ExtraBold</vt:lpstr>
      <vt:lpstr>Times New Roman</vt:lpstr>
      <vt:lpstr>Karla</vt:lpstr>
      <vt:lpstr>Montserrat</vt:lpstr>
      <vt:lpstr>Arial</vt:lpstr>
      <vt:lpstr>Audiowide</vt:lpstr>
      <vt:lpstr>Aharoni</vt:lpstr>
      <vt:lpstr>Cyber-Futuristic AI Technology Thesis Defense by Slidesgo</vt:lpstr>
      <vt:lpstr>Cyber Fusion </vt:lpstr>
      <vt:lpstr>About Us</vt:lpstr>
      <vt:lpstr>Cyber Fusion</vt:lpstr>
      <vt:lpstr>Remote SOC service</vt:lpstr>
      <vt:lpstr>PowerPoint Presentation</vt:lpstr>
      <vt:lpstr>PowerPoint Presentation</vt:lpstr>
      <vt:lpstr>Problems we solve</vt:lpstr>
      <vt:lpstr>PowerPoint Presentation</vt:lpstr>
      <vt:lpstr>Target audience</vt:lpstr>
      <vt:lpstr>PowerPoint Presentation</vt:lpstr>
      <vt:lpstr>Market Gap</vt:lpstr>
      <vt:lpstr>PowerPoint Presentation</vt:lpstr>
      <vt:lpstr>PowerPoint Presentation</vt:lpstr>
      <vt:lpstr>Competitor and Us</vt:lpstr>
      <vt:lpstr>PowerPoint Presentation</vt:lpstr>
      <vt:lpstr>Selling Proposition</vt:lpstr>
      <vt:lpstr>PowerPoint Presentation</vt:lpstr>
      <vt:lpstr>FAQ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Info Sec</dc:title>
  <dc:creator>Enan</dc:creator>
  <cp:lastModifiedBy>Enan Al Harun</cp:lastModifiedBy>
  <cp:revision>8</cp:revision>
  <dcterms:modified xsi:type="dcterms:W3CDTF">2024-03-19T17:10:40Z</dcterms:modified>
</cp:coreProperties>
</file>